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3" r:id="rId4"/>
    <p:sldId id="264" r:id="rId5"/>
    <p:sldId id="261" r:id="rId6"/>
    <p:sldId id="260" r:id="rId7"/>
    <p:sldId id="262" r:id="rId8"/>
    <p:sldId id="265" r:id="rId9"/>
    <p:sldId id="257" r:id="rId10"/>
    <p:sldId id="25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chi" initials="C" lastIdx="1" clrIdx="0">
    <p:extLst>
      <p:ext uri="{19B8F6BF-5375-455C-9EA6-DF929625EA0E}">
        <p15:presenceInfo xmlns:p15="http://schemas.microsoft.com/office/powerpoint/2012/main" userId="Chich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1T15:07:27.198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1T15:07:27.198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1T15:07:27.198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1T15:07:27.198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1T15:07:27.198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D87B4-560E-4FA6-BA57-5F9B4312EE47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542D1-9351-44F3-8689-C43342B3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6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E98E-19AF-4A3D-96C6-1F00B92694C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D793-0036-491E-8C9B-70B4C51D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9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E98E-19AF-4A3D-96C6-1F00B92694C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D793-0036-491E-8C9B-70B4C51D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9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E98E-19AF-4A3D-96C6-1F00B92694C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D793-0036-491E-8C9B-70B4C51D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2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E98E-19AF-4A3D-96C6-1F00B92694C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D793-0036-491E-8C9B-70B4C51D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2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E98E-19AF-4A3D-96C6-1F00B92694C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D793-0036-491E-8C9B-70B4C51D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E98E-19AF-4A3D-96C6-1F00B92694C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D793-0036-491E-8C9B-70B4C51D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E98E-19AF-4A3D-96C6-1F00B92694C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D793-0036-491E-8C9B-70B4C51D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E98E-19AF-4A3D-96C6-1F00B92694C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D793-0036-491E-8C9B-70B4C51D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2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E98E-19AF-4A3D-96C6-1F00B92694C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D793-0036-491E-8C9B-70B4C51D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2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E98E-19AF-4A3D-96C6-1F00B92694C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D793-0036-491E-8C9B-70B4C51D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1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E98E-19AF-4A3D-96C6-1F00B92694C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D793-0036-491E-8C9B-70B4C51D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9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DE98E-19AF-4A3D-96C6-1F00B92694C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5D793-0036-491E-8C9B-70B4C51D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6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www.youtube.com/watch?v=T80GMIhJNa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www.youtube.com/watch?v=EGs3YQGt-I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pingjockey.net/cgi-bin/pingtal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xsummit.fi/#/" TargetMode="External"/><Relationship Id="rId2" Type="http://schemas.openxmlformats.org/officeDocument/2006/relationships/hyperlink" Target="http://www.dxmap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dxmaps.com/spots/mapg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DPC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dxmap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550" y="178856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nard MT Condensed" panose="02050806060905020404" pitchFamily="18" charset="0"/>
              </a:rPr>
              <a:t>The Road to 6 Meters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dirty="0" smtClean="0">
                <a:latin typeface="Cooper Black" panose="0208090404030B020404" pitchFamily="18" charset="0"/>
              </a:rPr>
              <a:t>“It’s The Magic Band”</a:t>
            </a:r>
            <a:r>
              <a:rPr lang="en-US" dirty="0" smtClean="0">
                <a:latin typeface="Cooper Black" panose="0208090404030B020404" pitchFamily="18" charset="0"/>
              </a:rPr>
              <a:t/>
            </a:r>
            <a:br>
              <a:rPr lang="en-US" dirty="0" smtClean="0">
                <a:latin typeface="Cooper Black" panose="0208090404030B020404" pitchFamily="18" charset="0"/>
              </a:rPr>
            </a:br>
            <a:r>
              <a:rPr lang="en-US" dirty="0" smtClean="0">
                <a:latin typeface="Cooper Black" panose="0208090404030B020404" pitchFamily="18" charset="0"/>
              </a:rPr>
              <a:t/>
            </a:r>
            <a:br>
              <a:rPr lang="en-US" dirty="0" smtClean="0">
                <a:latin typeface="Cooper Black" panose="0208090404030B020404" pitchFamily="18" charset="0"/>
              </a:rPr>
            </a:br>
            <a:endParaRPr lang="en-US" dirty="0"/>
          </a:p>
        </p:txBody>
      </p:sp>
      <p:pic>
        <p:nvPicPr>
          <p:cNvPr id="1026" name="Picture 2" descr="Image result for alf dra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84" y="1610349"/>
            <a:ext cx="917986" cy="97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agici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659" y="1610349"/>
            <a:ext cx="1372011" cy="137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14" y="3623212"/>
            <a:ext cx="2492928" cy="199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6 meter ft8 wsjt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70" y="3670725"/>
            <a:ext cx="3458780" cy="194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99498" y="2930476"/>
            <a:ext cx="489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oper Black" panose="0208090404030B020404" pitchFamily="18" charset="0"/>
              </a:rPr>
              <a:t>By Christian Bravo - W4ALF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21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Tropospheric Ducting aka “</a:t>
            </a:r>
            <a:r>
              <a:rPr lang="en-US" dirty="0" err="1" smtClean="0">
                <a:latin typeface="Cooper Black" panose="0208090404030B020404" pitchFamily="18" charset="0"/>
              </a:rPr>
              <a:t>Tropo</a:t>
            </a:r>
            <a:r>
              <a:rPr lang="en-US" dirty="0" smtClean="0">
                <a:latin typeface="Cooper Black" panose="0208090404030B020404" pitchFamily="18" charset="0"/>
              </a:rPr>
              <a:t>”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1376" y="4570494"/>
            <a:ext cx="5753100" cy="1657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690688"/>
            <a:ext cx="95959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Temperature Inversions in the Troposphere (up to </a:t>
            </a:r>
            <a:r>
              <a:rPr lang="en-US" sz="2000" dirty="0" smtClean="0"/>
              <a:t>about </a:t>
            </a:r>
            <a:r>
              <a:rPr lang="en-US" sz="2000" dirty="0" smtClean="0"/>
              <a:t>10km)  cause refractions of Radio </a:t>
            </a:r>
            <a:r>
              <a:rPr lang="en-US" sz="2000" dirty="0" smtClean="0"/>
              <a:t>waves. </a:t>
            </a:r>
            <a:r>
              <a:rPr lang="en-US" sz="2000" dirty="0" smtClean="0"/>
              <a:t>Layers of opposing warm and cool air create a “ducting” effect.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Refractive Indices </a:t>
            </a:r>
            <a:r>
              <a:rPr lang="en-US" sz="2000" dirty="0" smtClean="0"/>
              <a:t>of the different temp layers causes signals to bounce thru “ducts”, typically 500mi or so, but can be longer distances. 2M FM also uses this propagation mode when open </a:t>
            </a:r>
            <a:r>
              <a:rPr lang="en-US" sz="2000" dirty="0" smtClean="0"/>
              <a:t>and can travel up </a:t>
            </a:r>
            <a:r>
              <a:rPr lang="en-US" sz="2000" dirty="0" smtClean="0"/>
              <a:t>to several hundred miles.</a:t>
            </a:r>
          </a:p>
          <a:p>
            <a:endParaRPr lang="en-US" sz="2000" dirty="0"/>
          </a:p>
          <a:p>
            <a:r>
              <a:rPr lang="en-US" sz="2000" dirty="0" smtClean="0"/>
              <a:t>Can be along storm fronts, coastal areas, over bodies of water.. E.g. California to Hawaii. Certain areas of the world can have more predictable propagation paths.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3520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Cooper Black" panose="0208090404030B020404" pitchFamily="18" charset="0"/>
              </a:rPr>
              <a:t>Auroral</a:t>
            </a:r>
            <a:r>
              <a:rPr lang="en-US" dirty="0" smtClean="0">
                <a:latin typeface="Cooper Black" panose="0208090404030B020404" pitchFamily="18" charset="0"/>
              </a:rPr>
              <a:t> Propagation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90688"/>
            <a:ext cx="95959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Propagation where radio waves are reflected by Aurora Borealis. Aurora happens when solar wind affects areas over the north magnetic polar regions and causes ionization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Mostly a Northern hemisphere prop type with distances up to 1400mi with no 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Signal may have fluttering and signature “Raspy” sounding modulation.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If you have a steerable antenna, point it North.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www.youtube.com/watch?v=T80GMIhJNag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050" name="Picture 2" descr="Image result for auroral propagatio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616" y="3626069"/>
            <a:ext cx="4992825" cy="292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434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82" y="16678"/>
            <a:ext cx="10505089" cy="1222066"/>
          </a:xfrm>
        </p:spPr>
        <p:txBody>
          <a:bodyPr/>
          <a:lstStyle/>
          <a:p>
            <a:pPr algn="ctr"/>
            <a:r>
              <a:rPr lang="en-US" dirty="0" smtClean="0">
                <a:latin typeface="Cooper Black" panose="0208090404030B020404" pitchFamily="18" charset="0"/>
              </a:rPr>
              <a:t>Back Scatter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3453" y="1144150"/>
            <a:ext cx="95959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Propagation where some radio waves are reflected back into the skip zone although signals are much weaker.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“Cathedral like” and “Barrel-like” sounding quality to voice modulation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Allows for communication in the skip zone.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Directional antennas and power are helpful since </a:t>
            </a:r>
            <a:r>
              <a:rPr lang="en-US" sz="2000" dirty="0" smtClean="0"/>
              <a:t>the signal </a:t>
            </a:r>
            <a:r>
              <a:rPr lang="en-US" sz="2000" dirty="0" smtClean="0"/>
              <a:t>reflected back is much </a:t>
            </a:r>
            <a:r>
              <a:rPr lang="en-US" sz="2000" dirty="0" smtClean="0"/>
              <a:t>weaker.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www.youtube.com/watch?v=EGs3YQGt-II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28" name="Picture 4" descr="Image result for backscatter propag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343" y="3715461"/>
            <a:ext cx="5293055" cy="236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5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82" y="16678"/>
            <a:ext cx="10505089" cy="1222066"/>
          </a:xfrm>
        </p:spPr>
        <p:txBody>
          <a:bodyPr/>
          <a:lstStyle/>
          <a:p>
            <a:pPr algn="ctr"/>
            <a:r>
              <a:rPr lang="en-US" dirty="0" smtClean="0">
                <a:latin typeface="Cooper Black" panose="0208090404030B020404" pitchFamily="18" charset="0"/>
              </a:rPr>
              <a:t>Meteor Scatter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3453" y="1144150"/>
            <a:ext cx="95959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Propagation where radio waves are reflected </a:t>
            </a:r>
            <a:r>
              <a:rPr lang="en-US" sz="2000" dirty="0" smtClean="0"/>
              <a:t>ionization </a:t>
            </a:r>
            <a:r>
              <a:rPr lang="en-US" sz="2000" dirty="0" smtClean="0"/>
              <a:t>trails of meteors entering </a:t>
            </a:r>
            <a:r>
              <a:rPr lang="en-US" sz="2000" dirty="0" smtClean="0"/>
              <a:t>earth’s </a:t>
            </a:r>
            <a:r>
              <a:rPr lang="en-US" sz="2000" dirty="0" smtClean="0"/>
              <a:t>atmosphere. Thousands of meteors a day enter our atmosphere.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Trails of ionization last usually seconds or fractions of a second. </a:t>
            </a:r>
            <a:r>
              <a:rPr lang="en-US" sz="2000" dirty="0" err="1" smtClean="0"/>
              <a:t>Qsos</a:t>
            </a:r>
            <a:r>
              <a:rPr lang="en-US" sz="2000" dirty="0" smtClean="0"/>
              <a:t> tend to be in a very regimented pattern and may take many repeats to complete </a:t>
            </a:r>
            <a:r>
              <a:rPr lang="en-US" sz="2000" dirty="0" err="1" smtClean="0"/>
              <a:t>qso</a:t>
            </a:r>
            <a:r>
              <a:rPr lang="en-US" sz="2000" dirty="0" smtClean="0"/>
              <a:t>. Bounce is called a “ping” aka ping jockeys!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Digital Modes such as MSK144 automates repeated attempts to finish QSO. </a:t>
            </a:r>
            <a:r>
              <a:rPr lang="en-US" sz="2000" dirty="0" smtClean="0">
                <a:solidFill>
                  <a:srgbClr val="FF0000"/>
                </a:solidFill>
              </a:rPr>
              <a:t>WSJTX </a:t>
            </a:r>
            <a:r>
              <a:rPr lang="en-US" sz="2000" dirty="0" smtClean="0"/>
              <a:t>software has this mode. Range about 1200mi.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Best at height of Meteor activity, example is in August with </a:t>
            </a:r>
            <a:r>
              <a:rPr lang="en-US" sz="2000" dirty="0" err="1" smtClean="0"/>
              <a:t>Perseids</a:t>
            </a:r>
            <a:r>
              <a:rPr lang="en-US" sz="2000" dirty="0" smtClean="0"/>
              <a:t>. 12AM to about dawn is optimal time. May thru Sept height of meteor season.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www.pingjockey.net/cgi-bin/pingtalk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Real time chat for Skeds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Used on various bands 2M,6M,10M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Used by Military “COMET”, SNOTEL, NWS AK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11" y="4015093"/>
            <a:ext cx="4420637" cy="2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162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82" y="16678"/>
            <a:ext cx="10505089" cy="1222066"/>
          </a:xfrm>
        </p:spPr>
        <p:txBody>
          <a:bodyPr/>
          <a:lstStyle/>
          <a:p>
            <a:pPr algn="ctr"/>
            <a:r>
              <a:rPr lang="en-US" dirty="0" smtClean="0">
                <a:latin typeface="Cooper Black" panose="0208090404030B020404" pitchFamily="18" charset="0"/>
              </a:rPr>
              <a:t>W4ALF STATS ON 6 Meters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81" y="1321346"/>
            <a:ext cx="5667837" cy="338728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6486" y="1422974"/>
            <a:ext cx="4143816" cy="1625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474" y="3225196"/>
            <a:ext cx="3552497" cy="33132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0620" y="5213130"/>
            <a:ext cx="3393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*worked but unconfirmed…</a:t>
            </a:r>
          </a:p>
          <a:p>
            <a:endParaRPr lang="en-US" dirty="0" smtClean="0"/>
          </a:p>
          <a:p>
            <a:r>
              <a:rPr lang="en-US" dirty="0" smtClean="0"/>
              <a:t>Data Modes: JT65, FT8 and 1 RTTY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82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82" y="16678"/>
            <a:ext cx="10505089" cy="1222066"/>
          </a:xfrm>
        </p:spPr>
        <p:txBody>
          <a:bodyPr/>
          <a:lstStyle/>
          <a:p>
            <a:pPr algn="ctr"/>
            <a:r>
              <a:rPr lang="en-US" dirty="0" smtClean="0">
                <a:latin typeface="Cooper Black" panose="0208090404030B020404" pitchFamily="18" charset="0"/>
              </a:rPr>
              <a:t>W4ALF STATS ON 6 Meters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46" y="1238744"/>
            <a:ext cx="4990636" cy="2829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113" y="1238744"/>
            <a:ext cx="4116935" cy="481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1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39" y="1086013"/>
            <a:ext cx="101917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93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454" y="492225"/>
            <a:ext cx="7894781" cy="609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590550"/>
            <a:ext cx="1053465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7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82" y="16678"/>
            <a:ext cx="10505089" cy="1222066"/>
          </a:xfrm>
        </p:spPr>
        <p:txBody>
          <a:bodyPr/>
          <a:lstStyle/>
          <a:p>
            <a:pPr algn="ctr"/>
            <a:r>
              <a:rPr lang="en-US" dirty="0" smtClean="0">
                <a:latin typeface="Cooper Black" panose="0208090404030B020404" pitchFamily="18" charset="0"/>
              </a:rPr>
              <a:t>W4ALF STATS ON 6 Meters – When?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91" y="1203911"/>
            <a:ext cx="5152533" cy="5188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150" y="2151993"/>
            <a:ext cx="53721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1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oper Black" panose="0208090404030B020404" pitchFamily="18" charset="0"/>
              </a:rPr>
              <a:t>Why 6 Meters? “Any time I went on that band I heard nothing…”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Open to all classes of license, T,G,E</a:t>
            </a:r>
          </a:p>
          <a:p>
            <a:r>
              <a:rPr lang="en-US" dirty="0" smtClean="0"/>
              <a:t>Can use same equipment you may already have</a:t>
            </a:r>
          </a:p>
          <a:p>
            <a:r>
              <a:rPr lang="en-US" dirty="0" smtClean="0"/>
              <a:t>Antennas are small at 9 foot for dipole, or use existing HF antennas!</a:t>
            </a:r>
          </a:p>
          <a:p>
            <a:r>
              <a:rPr lang="en-US" dirty="0" smtClean="0"/>
              <a:t>Gain Antennas or </a:t>
            </a:r>
            <a:r>
              <a:rPr lang="en-US" dirty="0" err="1" smtClean="0"/>
              <a:t>yagis</a:t>
            </a:r>
            <a:r>
              <a:rPr lang="en-US" dirty="0" smtClean="0"/>
              <a:t> are easy to homebrew.</a:t>
            </a:r>
          </a:p>
          <a:p>
            <a:r>
              <a:rPr lang="en-US" dirty="0" smtClean="0"/>
              <a:t>When the band is open, can make contacts with minimal equipment and power. </a:t>
            </a:r>
            <a:r>
              <a:rPr lang="en-US" b="1" dirty="0" smtClean="0"/>
              <a:t>You Have to Know When to be ON</a:t>
            </a:r>
            <a:r>
              <a:rPr lang="en-US" dirty="0" smtClean="0"/>
              <a:t>!</a:t>
            </a:r>
          </a:p>
          <a:p>
            <a:r>
              <a:rPr lang="en-US" dirty="0" smtClean="0"/>
              <a:t>Can be a challenge as propagation patterns can be unpredictable</a:t>
            </a:r>
          </a:p>
          <a:p>
            <a:r>
              <a:rPr lang="en-US" dirty="0" smtClean="0"/>
              <a:t>Learn some new modes FT8 or MSK144 for Meteor Scatter</a:t>
            </a:r>
          </a:p>
          <a:p>
            <a:r>
              <a:rPr lang="en-US" dirty="0" smtClean="0"/>
              <a:t>You can get awards such as ARRL VUCC  - 100 grids confirmed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8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82" y="16678"/>
            <a:ext cx="10505089" cy="12220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ooper Black" panose="0208090404030B020404" pitchFamily="18" charset="0"/>
              </a:rPr>
              <a:t>Clublog.org STATS ON 6 Meters – When?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517" y="1238744"/>
            <a:ext cx="8483047" cy="3375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49" y="4698123"/>
            <a:ext cx="7928215" cy="194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47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703" y="0"/>
            <a:ext cx="10505089" cy="122206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ooper Black" panose="0208090404030B020404" pitchFamily="18" charset="0"/>
              </a:rPr>
              <a:t>How do I know when to be on?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0115" y="1222066"/>
            <a:ext cx="1005967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2"/>
              </a:rPr>
              <a:t>www.dxmaps.com</a:t>
            </a:r>
            <a:r>
              <a:rPr lang="en-US" sz="2000" dirty="0" smtClean="0"/>
              <a:t> – has </a:t>
            </a:r>
            <a:r>
              <a:rPr lang="en-US" sz="2000" dirty="0" smtClean="0"/>
              <a:t>real-time </a:t>
            </a:r>
            <a:r>
              <a:rPr lang="en-US" sz="2000" dirty="0" smtClean="0"/>
              <a:t>maps of </a:t>
            </a:r>
            <a:r>
              <a:rPr lang="en-US" sz="2000" dirty="0" err="1" smtClean="0"/>
              <a:t>qso’s</a:t>
            </a:r>
            <a:r>
              <a:rPr lang="en-US" sz="2000" dirty="0" smtClean="0"/>
              <a:t> </a:t>
            </a:r>
            <a:r>
              <a:rPr lang="en-US" sz="2000" dirty="0" smtClean="0"/>
              <a:t>and aggregates from cluster</a:t>
            </a:r>
            <a:r>
              <a:rPr lang="en-US" sz="2000" dirty="0" smtClean="0"/>
              <a:t>, RBN, WSPR, </a:t>
            </a:r>
            <a:r>
              <a:rPr lang="en-US" sz="2000" dirty="0" err="1" smtClean="0"/>
              <a:t>PSKreporter</a:t>
            </a:r>
            <a:r>
              <a:rPr lang="en-US" sz="2000" dirty="0" smtClean="0"/>
              <a:t>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Beacons on air: 50.060mhz to 50.080mhz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Check DX Spotting networks </a:t>
            </a:r>
            <a:r>
              <a:rPr lang="en-US" sz="2000" dirty="0"/>
              <a:t>e.g. </a:t>
            </a:r>
            <a:r>
              <a:rPr lang="en-US" sz="2000" dirty="0">
                <a:hlinkClick r:id="rId3"/>
              </a:rPr>
              <a:t>http://www.dxsummit.fi</a:t>
            </a:r>
            <a:r>
              <a:rPr lang="en-US" sz="2000" dirty="0" smtClean="0">
                <a:hlinkClick r:id="rId3"/>
              </a:rPr>
              <a:t>/#/</a:t>
            </a:r>
            <a:r>
              <a:rPr lang="en-US" sz="2000" dirty="0" smtClean="0"/>
              <a:t> also Reverse Beacon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 on the air for Major VHF Contests. Sometimes </a:t>
            </a:r>
            <a:r>
              <a:rPr lang="en-US" sz="2000" dirty="0" smtClean="0"/>
              <a:t>propagation </a:t>
            </a:r>
            <a:r>
              <a:rPr lang="en-US" sz="2000" dirty="0" smtClean="0"/>
              <a:t>cooperates.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ARRL Field Day in June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ARRL VHF Contest in June and January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Just get on the air and check near the calling frequencies??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alf dra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17" y="4376506"/>
            <a:ext cx="2790960" cy="207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9311833" y="3177355"/>
            <a:ext cx="1814535" cy="119915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565957" y="3430541"/>
            <a:ext cx="130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Maybe just get on air??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82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703" y="0"/>
            <a:ext cx="10505089" cy="122206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ooper Black" panose="0208090404030B020404" pitchFamily="18" charset="0"/>
              </a:rPr>
              <a:t>DxMaps.com is your friend…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0151" y="1086276"/>
            <a:ext cx="425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www.dxmaps.com/spots/mapg.php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145" y="1554797"/>
            <a:ext cx="9114323" cy="50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63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82" y="16678"/>
            <a:ext cx="10505089" cy="1222066"/>
          </a:xfrm>
        </p:spPr>
        <p:txBody>
          <a:bodyPr/>
          <a:lstStyle/>
          <a:p>
            <a:pPr algn="ctr"/>
            <a:r>
              <a:rPr lang="en-US" dirty="0" smtClean="0">
                <a:latin typeface="Cooper Black" panose="0208090404030B020404" pitchFamily="18" charset="0"/>
              </a:rPr>
              <a:t>FT8 &amp; WSJT-X Software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3453" y="1144150"/>
            <a:ext cx="95959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FT8 is a weak signal prop digital mode with a 8-frequency </a:t>
            </a:r>
            <a:r>
              <a:rPr lang="en-US" sz="2000" dirty="0"/>
              <a:t>shift keying </a:t>
            </a:r>
            <a:r>
              <a:rPr lang="en-US" sz="2000" dirty="0" smtClean="0"/>
              <a:t>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Uses FEC -</a:t>
            </a:r>
            <a:r>
              <a:rPr lang="en-US" sz="2000" dirty="0"/>
              <a:t> </a:t>
            </a:r>
            <a:r>
              <a:rPr lang="en-US" sz="2000" dirty="0" smtClean="0">
                <a:hlinkClick r:id="rId2" tooltip="LDPC"/>
              </a:rPr>
              <a:t>LDPC</a:t>
            </a:r>
            <a:r>
              <a:rPr lang="en-US" sz="2000" dirty="0" smtClean="0"/>
              <a:t> (</a:t>
            </a:r>
            <a:r>
              <a:rPr lang="en-US" sz="2000" dirty="0"/>
              <a:t>174,87)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Bandwidth is 50hz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Began to be used heavily on 6M last season 2017.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Slightly less sensitive [-</a:t>
            </a:r>
            <a:r>
              <a:rPr lang="en-US" sz="2000" dirty="0" smtClean="0"/>
              <a:t>24db~ </a:t>
            </a:r>
            <a:r>
              <a:rPr lang="en-US" sz="2000" dirty="0" smtClean="0"/>
              <a:t>vs -26db jt65] than JT65 but much shorter </a:t>
            </a:r>
            <a:r>
              <a:rPr lang="en-US" sz="2000" dirty="0" err="1" smtClean="0"/>
              <a:t>tx</a:t>
            </a:r>
            <a:r>
              <a:rPr lang="en-US" sz="2000" dirty="0" smtClean="0"/>
              <a:t> time per interval 15sec vs 45sec.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Locked in QSO pattern that sends SNR in </a:t>
            </a:r>
            <a:r>
              <a:rPr lang="en-US" sz="2000" dirty="0" err="1" smtClean="0"/>
              <a:t>db</a:t>
            </a:r>
            <a:r>
              <a:rPr lang="en-US" sz="2000" dirty="0" smtClean="0"/>
              <a:t> and Grid Square.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Time sequenced in 15 sec intervals [12.45sec].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WSJT-X software also does JT6M, FSK441, JT9, JT65, MSK144,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Use your same set up for other digital modes, just need to download the WSJT-X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FT8 requires accurate time </a:t>
            </a:r>
            <a:r>
              <a:rPr lang="en-US" sz="2000" dirty="0" smtClean="0"/>
              <a:t>synchronization </a:t>
            </a:r>
            <a:r>
              <a:rPr lang="en-US" sz="2000" dirty="0">
                <a:cs typeface="Calibri"/>
              </a:rPr>
              <a:t>on the PC that is running the software. The precision required is best achieved using a specialized time sync application. These can be found online.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 </a:t>
            </a:r>
            <a:r>
              <a:rPr lang="en-US" sz="2000" dirty="0"/>
              <a:t>auto-sequencing feature offers the option to respond automatically to the first decoded reply to your CQ.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USE IT ON ALL THE BANDS VHF/HF and LOW BANDS!!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0964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82" y="16678"/>
            <a:ext cx="10505089" cy="1222066"/>
          </a:xfrm>
        </p:spPr>
        <p:txBody>
          <a:bodyPr/>
          <a:lstStyle/>
          <a:p>
            <a:pPr algn="ctr"/>
            <a:r>
              <a:rPr lang="en-US" dirty="0" smtClean="0">
                <a:latin typeface="Cooper Black" panose="0208090404030B020404" pitchFamily="18" charset="0"/>
              </a:rPr>
              <a:t>FT8 &amp; WSJT-X Software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4098" name="Picture 2" descr="Image result for wsjt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154" y="1103994"/>
            <a:ext cx="7054522" cy="539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68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82" y="16678"/>
            <a:ext cx="10505089" cy="1222066"/>
          </a:xfrm>
        </p:spPr>
        <p:txBody>
          <a:bodyPr/>
          <a:lstStyle/>
          <a:p>
            <a:pPr algn="ctr"/>
            <a:r>
              <a:rPr lang="en-US" dirty="0" smtClean="0">
                <a:latin typeface="Cooper Black" panose="0208090404030B020404" pitchFamily="18" charset="0"/>
              </a:rPr>
              <a:t>The End – Go operate 6M!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839" y="1238744"/>
            <a:ext cx="95959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Open mainly with </a:t>
            </a:r>
            <a:r>
              <a:rPr lang="en-US" sz="2000" dirty="0" err="1" smtClean="0"/>
              <a:t>Es</a:t>
            </a:r>
            <a:r>
              <a:rPr lang="en-US" sz="2000" dirty="0" smtClean="0"/>
              <a:t> season May thru August with minor opening Dec/Jan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Use same equipment you already have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Try out FT8, this will serve you well on other bands, I love it for </a:t>
            </a:r>
            <a:r>
              <a:rPr lang="en-US" sz="2000" dirty="0" smtClean="0"/>
              <a:t>80M DX!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Learn new propagation modes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Chase new awards VUCC, WAS 6M, </a:t>
            </a:r>
            <a:r>
              <a:rPr lang="en-US" sz="2000" dirty="0" smtClean="0"/>
              <a:t>Fred Fish Memorial, etc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Gives </a:t>
            </a:r>
            <a:r>
              <a:rPr lang="en-US" sz="2000" dirty="0" smtClean="0"/>
              <a:t>you new focus of activity during lows of solar 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Learn new tools to monitor propagation </a:t>
            </a:r>
            <a:r>
              <a:rPr lang="en-US" sz="2000" dirty="0" smtClean="0">
                <a:hlinkClick r:id="rId2"/>
              </a:rPr>
              <a:t>www.dxmaps.com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Try </a:t>
            </a:r>
            <a:r>
              <a:rPr lang="en-US" sz="2000" dirty="0" smtClean="0"/>
              <a:t>6m</a:t>
            </a:r>
            <a:r>
              <a:rPr lang="en-US" sz="2000" dirty="0" smtClean="0"/>
              <a:t> </a:t>
            </a:r>
            <a:r>
              <a:rPr lang="en-US" sz="2000" dirty="0" smtClean="0"/>
              <a:t>during Field day or ARRL VHF </a:t>
            </a:r>
            <a:r>
              <a:rPr lang="en-US" sz="2000" dirty="0" smtClean="0"/>
              <a:t>Contests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89" y="4992414"/>
            <a:ext cx="2114550" cy="150495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7531480" y="2690648"/>
            <a:ext cx="3941380" cy="200747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61020" y="3379866"/>
            <a:ext cx="3162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Try, Try, Try to understand – </a:t>
            </a:r>
            <a:r>
              <a:rPr lang="en-US" b="1" i="1" dirty="0" smtClean="0">
                <a:solidFill>
                  <a:srgbClr val="0070C0"/>
                </a:solidFill>
              </a:rPr>
              <a:t>It’s </a:t>
            </a:r>
            <a:r>
              <a:rPr lang="en-US" b="1" i="1" dirty="0">
                <a:solidFill>
                  <a:srgbClr val="0070C0"/>
                </a:solidFill>
              </a:rPr>
              <a:t>the MAGIC BAND!</a:t>
            </a:r>
            <a:endParaRPr lang="en-US" sz="3200" b="1" i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13" y="4357186"/>
            <a:ext cx="22479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48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89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ooper Black" panose="0208090404030B020404" pitchFamily="18" charset="0"/>
              </a:rPr>
              <a:t>What are those letters and numbers I hear sent instead of a signal report??</a:t>
            </a:r>
            <a:br>
              <a:rPr lang="en-US" dirty="0" smtClean="0"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Maidenhead </a:t>
            </a:r>
            <a:r>
              <a:rPr lang="en-US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Locator System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3998"/>
            <a:ext cx="10515600" cy="4351338"/>
          </a:xfrm>
        </p:spPr>
        <p:txBody>
          <a:bodyPr/>
          <a:lstStyle/>
          <a:p>
            <a:r>
              <a:rPr lang="en-US" dirty="0" smtClean="0"/>
              <a:t>Geographic coordinate system used by Hams</a:t>
            </a:r>
          </a:p>
          <a:p>
            <a:r>
              <a:rPr lang="en-US" dirty="0" smtClean="0"/>
              <a:t>Maidenhead Locator System adopted in the 80’s</a:t>
            </a:r>
            <a:endParaRPr lang="en-US" dirty="0"/>
          </a:p>
          <a:p>
            <a:r>
              <a:rPr lang="en-US" b="1" dirty="0" smtClean="0"/>
              <a:t>Fields</a:t>
            </a:r>
            <a:r>
              <a:rPr lang="en-US" dirty="0" smtClean="0"/>
              <a:t>: divides </a:t>
            </a:r>
            <a:r>
              <a:rPr lang="en-US" dirty="0"/>
              <a:t>the globe </a:t>
            </a:r>
            <a:r>
              <a:rPr lang="en-US" dirty="0" smtClean="0"/>
              <a:t>324 “fields” [indicated by first pair]</a:t>
            </a:r>
          </a:p>
          <a:p>
            <a:r>
              <a:rPr lang="en-US" b="1" dirty="0" smtClean="0"/>
              <a:t>Squares</a:t>
            </a:r>
            <a:r>
              <a:rPr lang="en-US" dirty="0" smtClean="0"/>
              <a:t>: each </a:t>
            </a:r>
            <a:r>
              <a:rPr lang="en-US" dirty="0"/>
              <a:t>of these squares represents 1° of latitude by 2° of </a:t>
            </a:r>
            <a:r>
              <a:rPr lang="en-US" dirty="0" smtClean="0"/>
              <a:t>longitude. 100 “squares” in each Field. [indicated by second pair]</a:t>
            </a:r>
          </a:p>
          <a:p>
            <a:r>
              <a:rPr lang="en-US" dirty="0" smtClean="0"/>
              <a:t>For Example: I am </a:t>
            </a:r>
            <a:r>
              <a:rPr lang="en-US" dirty="0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00B0F0"/>
                </a:solidFill>
              </a:rPr>
              <a:t>78</a:t>
            </a:r>
            <a:r>
              <a:rPr lang="en-US" dirty="0" smtClean="0">
                <a:solidFill>
                  <a:srgbClr val="00B050"/>
                </a:solidFill>
              </a:rPr>
              <a:t>qw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0000"/>
                </a:solidFill>
              </a:rPr>
              <a:t>EM</a:t>
            </a:r>
            <a:r>
              <a:rPr lang="en-US" dirty="0" smtClean="0"/>
              <a:t> is </a:t>
            </a:r>
            <a:r>
              <a:rPr lang="en-US" dirty="0" smtClean="0"/>
              <a:t>the Field /</a:t>
            </a:r>
            <a:r>
              <a:rPr lang="en-US" dirty="0" smtClean="0">
                <a:solidFill>
                  <a:srgbClr val="00B0F0"/>
                </a:solidFill>
              </a:rPr>
              <a:t>78</a:t>
            </a:r>
            <a:r>
              <a:rPr lang="en-US" dirty="0" smtClean="0"/>
              <a:t> </a:t>
            </a:r>
            <a:r>
              <a:rPr lang="en-US" dirty="0" smtClean="0"/>
              <a:t>is </a:t>
            </a:r>
            <a:r>
              <a:rPr lang="en-US" dirty="0" smtClean="0"/>
              <a:t>the square /</a:t>
            </a:r>
            <a:r>
              <a:rPr lang="en-US" dirty="0" err="1" smtClean="0">
                <a:solidFill>
                  <a:srgbClr val="00B050"/>
                </a:solidFill>
              </a:rPr>
              <a:t>qw</a:t>
            </a:r>
            <a:r>
              <a:rPr lang="en-US" dirty="0" smtClean="0"/>
              <a:t> </a:t>
            </a:r>
            <a:r>
              <a:rPr lang="en-US" dirty="0" smtClean="0"/>
              <a:t>is </a:t>
            </a:r>
            <a:r>
              <a:rPr lang="en-US" dirty="0" smtClean="0"/>
              <a:t>the sub square. </a:t>
            </a:r>
            <a:r>
              <a:rPr lang="en-US" dirty="0" smtClean="0"/>
              <a:t>Another 2 characters can be added for precision.</a:t>
            </a:r>
            <a:endParaRPr lang="en-US" dirty="0" smtClean="0"/>
          </a:p>
          <a:p>
            <a:r>
              <a:rPr lang="en-US" dirty="0" smtClean="0"/>
              <a:t>Usually only the first four </a:t>
            </a:r>
            <a:r>
              <a:rPr lang="en-US" dirty="0" smtClean="0"/>
              <a:t>characters </a:t>
            </a:r>
            <a:r>
              <a:rPr lang="en-US" dirty="0" smtClean="0"/>
              <a:t>of your grid square are used e.g. “my grid is EM78”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grid square map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16" y="964844"/>
            <a:ext cx="770572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idenhead Locator System explaine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475" y="1989137"/>
            <a:ext cx="3302110" cy="247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07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oper Black" panose="0208090404030B020404" pitchFamily="18" charset="0"/>
              </a:rPr>
              <a:t>ARRL VUCC 50mhz</a:t>
            </a:r>
            <a:endParaRPr lang="en-US" b="1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Award for 100 grid squares confirmed.</a:t>
            </a:r>
          </a:p>
          <a:p>
            <a:r>
              <a:rPr lang="en-US" dirty="0" smtClean="0"/>
              <a:t>Good goal to work towards when learning about 6 Meters.</a:t>
            </a:r>
            <a:endParaRPr lang="en-US" dirty="0"/>
          </a:p>
        </p:txBody>
      </p:sp>
      <p:pic>
        <p:nvPicPr>
          <p:cNvPr id="2050" name="Picture 2" descr="Image result for vucc 50 mh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96" y="2747333"/>
            <a:ext cx="4752756" cy="356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072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069" y="365125"/>
            <a:ext cx="10775731" cy="1325563"/>
          </a:xfrm>
        </p:spPr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What </a:t>
            </a:r>
            <a:r>
              <a:rPr lang="en-US" dirty="0" smtClean="0">
                <a:latin typeface="Cooper Black" panose="0208090404030B020404" pitchFamily="18" charset="0"/>
              </a:rPr>
              <a:t>Frequencies</a:t>
            </a:r>
            <a:r>
              <a:rPr lang="en-US" dirty="0" smtClean="0">
                <a:latin typeface="Cooper Black" panose="0208090404030B020404" pitchFamily="18" charset="0"/>
              </a:rPr>
              <a:t>?   What Modes?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916402"/>
              </p:ext>
            </p:extLst>
          </p:nvPr>
        </p:nvGraphicFramePr>
        <p:xfrm>
          <a:off x="6296297" y="2571455"/>
          <a:ext cx="4493623" cy="2470810"/>
        </p:xfrm>
        <a:graphic>
          <a:graphicData uri="http://schemas.openxmlformats.org/drawingml/2006/table">
            <a:tbl>
              <a:tblPr/>
              <a:tblGrid>
                <a:gridCol w="1689821">
                  <a:extLst>
                    <a:ext uri="{9D8B030D-6E8A-4147-A177-3AD203B41FA5}">
                      <a16:colId xmlns:a16="http://schemas.microsoft.com/office/drawing/2014/main" val="779334916"/>
                    </a:ext>
                  </a:extLst>
                </a:gridCol>
                <a:gridCol w="1675228">
                  <a:extLst>
                    <a:ext uri="{9D8B030D-6E8A-4147-A177-3AD203B41FA5}">
                      <a16:colId xmlns:a16="http://schemas.microsoft.com/office/drawing/2014/main" val="2128434580"/>
                    </a:ext>
                  </a:extLst>
                </a:gridCol>
                <a:gridCol w="1128574">
                  <a:extLst>
                    <a:ext uri="{9D8B030D-6E8A-4147-A177-3AD203B41FA5}">
                      <a16:colId xmlns:a16="http://schemas.microsoft.com/office/drawing/2014/main" val="3739815811"/>
                    </a:ext>
                  </a:extLst>
                </a:gridCol>
              </a:tblGrid>
              <a:tr h="4941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QSO Count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39523"/>
                  </a:ext>
                </a:extLst>
              </a:tr>
              <a:tr h="4941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6M CW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948660"/>
                  </a:ext>
                </a:extLst>
              </a:tr>
              <a:tr h="4941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6M Data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395512"/>
                  </a:ext>
                </a:extLst>
              </a:tr>
              <a:tr h="4941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6M PH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288617"/>
                  </a:ext>
                </a:extLst>
              </a:tr>
              <a:tr h="4941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53033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886866"/>
              </p:ext>
            </p:extLst>
          </p:nvPr>
        </p:nvGraphicFramePr>
        <p:xfrm>
          <a:off x="731520" y="2571455"/>
          <a:ext cx="5082540" cy="2764922"/>
        </p:xfrm>
        <a:graphic>
          <a:graphicData uri="http://schemas.openxmlformats.org/drawingml/2006/table">
            <a:tbl>
              <a:tblPr/>
              <a:tblGrid>
                <a:gridCol w="945589">
                  <a:extLst>
                    <a:ext uri="{9D8B030D-6E8A-4147-A177-3AD203B41FA5}">
                      <a16:colId xmlns:a16="http://schemas.microsoft.com/office/drawing/2014/main" val="2009103409"/>
                    </a:ext>
                  </a:extLst>
                </a:gridCol>
                <a:gridCol w="945589">
                  <a:extLst>
                    <a:ext uri="{9D8B030D-6E8A-4147-A177-3AD203B41FA5}">
                      <a16:colId xmlns:a16="http://schemas.microsoft.com/office/drawing/2014/main" val="817056393"/>
                    </a:ext>
                  </a:extLst>
                </a:gridCol>
                <a:gridCol w="945589">
                  <a:extLst>
                    <a:ext uri="{9D8B030D-6E8A-4147-A177-3AD203B41FA5}">
                      <a16:colId xmlns:a16="http://schemas.microsoft.com/office/drawing/2014/main" val="3922747265"/>
                    </a:ext>
                  </a:extLst>
                </a:gridCol>
                <a:gridCol w="2245773">
                  <a:extLst>
                    <a:ext uri="{9D8B030D-6E8A-4147-A177-3AD203B41FA5}">
                      <a16:colId xmlns:a16="http://schemas.microsoft.com/office/drawing/2014/main" val="3417077592"/>
                    </a:ext>
                  </a:extLst>
                </a:gridCol>
              </a:tblGrid>
              <a:tr h="247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304290"/>
                  </a:ext>
                </a:extLst>
              </a:tr>
              <a:tr h="247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Beacons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50.060-50.080 mhz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625559"/>
                  </a:ext>
                </a:extLst>
              </a:tr>
              <a:tr h="247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50.090 mhz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955377"/>
                  </a:ext>
                </a:extLst>
              </a:tr>
              <a:tr h="24708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calling freq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50.125mhz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332203"/>
                  </a:ext>
                </a:extLst>
              </a:tr>
              <a:tr h="247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ssb qsos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50.100-200 mhz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276971"/>
                  </a:ext>
                </a:extLst>
              </a:tr>
              <a:tr h="24708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dx calling frequency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50.110 mhz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838548"/>
                  </a:ext>
                </a:extLst>
              </a:tr>
              <a:tr h="24708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50.313 mhz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89821"/>
                  </a:ext>
                </a:extLst>
              </a:tr>
              <a:tr h="24708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jt65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50.310 mhz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8168"/>
                  </a:ext>
                </a:extLst>
              </a:tr>
              <a:tr h="24708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msk144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50.260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730188"/>
                  </a:ext>
                </a:extLst>
              </a:tr>
              <a:tr h="247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319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63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313" y="548641"/>
            <a:ext cx="7442396" cy="569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1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1648" cy="1325563"/>
          </a:xfrm>
        </p:spPr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Most Common 6m Propagation Types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/>
              <a:t>E-sporadic “</a:t>
            </a:r>
            <a:r>
              <a:rPr lang="en-US" dirty="0" err="1" smtClean="0"/>
              <a:t>Es</a:t>
            </a:r>
            <a:r>
              <a:rPr lang="en-US" dirty="0" smtClean="0"/>
              <a:t>” – Bulk of your activity will most likely be this!</a:t>
            </a:r>
          </a:p>
          <a:p>
            <a:r>
              <a:rPr lang="en-US" dirty="0" err="1" smtClean="0"/>
              <a:t>Tropo</a:t>
            </a:r>
            <a:r>
              <a:rPr lang="en-US" dirty="0" smtClean="0"/>
              <a:t>/Tropospheric Ducting</a:t>
            </a:r>
          </a:p>
          <a:p>
            <a:r>
              <a:rPr lang="en-US" dirty="0" err="1" smtClean="0"/>
              <a:t>Auroral</a:t>
            </a:r>
            <a:endParaRPr lang="en-US" dirty="0" smtClean="0"/>
          </a:p>
          <a:p>
            <a:r>
              <a:rPr lang="en-US" dirty="0" smtClean="0"/>
              <a:t>Back Scatter</a:t>
            </a:r>
          </a:p>
          <a:p>
            <a:r>
              <a:rPr lang="en-US" dirty="0" smtClean="0"/>
              <a:t>Meteor Scatter</a:t>
            </a:r>
          </a:p>
          <a:p>
            <a:endParaRPr lang="en-US" dirty="0" smtClean="0"/>
          </a:p>
          <a:p>
            <a:r>
              <a:rPr lang="en-US" dirty="0" smtClean="0"/>
              <a:t>Others: </a:t>
            </a:r>
            <a:r>
              <a:rPr lang="en-US" dirty="0" err="1" smtClean="0"/>
              <a:t>Auroral-Es</a:t>
            </a:r>
            <a:r>
              <a:rPr lang="en-US" dirty="0" smtClean="0"/>
              <a:t>/EME/F2/TEP –</a:t>
            </a:r>
            <a:r>
              <a:rPr lang="en-US" dirty="0" err="1" smtClean="0"/>
              <a:t>Transequatorial</a:t>
            </a:r>
            <a:r>
              <a:rPr lang="en-US" dirty="0" smtClean="0"/>
              <a:t>, etc…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7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Sporadic E Propagation – </a:t>
            </a:r>
            <a:r>
              <a:rPr lang="en-US" dirty="0" err="1" smtClean="0">
                <a:latin typeface="Cooper Black" panose="0208090404030B020404" pitchFamily="18" charset="0"/>
              </a:rPr>
              <a:t>a.k.a</a:t>
            </a:r>
            <a:r>
              <a:rPr lang="en-US" dirty="0" smtClean="0">
                <a:latin typeface="Cooper Black" panose="0208090404030B020404" pitchFamily="18" charset="0"/>
              </a:rPr>
              <a:t> </a:t>
            </a:r>
            <a:r>
              <a:rPr lang="en-US" dirty="0" err="1" smtClean="0">
                <a:latin typeface="Cooper Black" panose="0208090404030B020404" pitchFamily="18" charset="0"/>
              </a:rPr>
              <a:t>Es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b="1" u="sng" dirty="0"/>
              <a:t>What is Sporadic E?</a:t>
            </a:r>
            <a:endParaRPr lang="en-US" sz="1700" b="1" dirty="0"/>
          </a:p>
          <a:p>
            <a:r>
              <a:rPr lang="en-US" sz="1700" dirty="0"/>
              <a:t>Sporadic-E (also known as </a:t>
            </a:r>
            <a:r>
              <a:rPr lang="en-US" sz="1700" dirty="0" err="1"/>
              <a:t>Es</a:t>
            </a:r>
            <a:r>
              <a:rPr lang="en-US" sz="1700" dirty="0"/>
              <a:t>) propagation is probably familiar to many low-band operators as the summertime "short skip" on 10 meters. It is also responsible for most of the long-distance </a:t>
            </a:r>
            <a:r>
              <a:rPr lang="en-US" sz="1700" dirty="0" smtClean="0"/>
              <a:t>(out to 1200mi) </a:t>
            </a:r>
            <a:r>
              <a:rPr lang="en-US" sz="1700" dirty="0"/>
              <a:t>contacts on the 6-meter band. </a:t>
            </a:r>
            <a:endParaRPr lang="en-US" sz="1700" dirty="0" smtClean="0"/>
          </a:p>
          <a:p>
            <a:r>
              <a:rPr lang="en-US" sz="1700" dirty="0" err="1" smtClean="0"/>
              <a:t>Ionospheric</a:t>
            </a:r>
            <a:r>
              <a:rPr lang="en-US" sz="1700" dirty="0" smtClean="0"/>
              <a:t> </a:t>
            </a:r>
            <a:r>
              <a:rPr lang="en-US" sz="1700" dirty="0"/>
              <a:t>E-layer reflection caused by small patches of unusually dense ionization. These sporadic E-layer "clouds" appear unpredictably, but they are most common over the US and southern Canada during the daylight hours of late spring and summer</a:t>
            </a:r>
            <a:r>
              <a:rPr lang="en-US" sz="1700" dirty="0" smtClean="0"/>
              <a:t>.</a:t>
            </a:r>
          </a:p>
          <a:p>
            <a:r>
              <a:rPr lang="en-US" sz="1700" dirty="0" smtClean="0"/>
              <a:t> May thru August peaking in June July</a:t>
            </a:r>
          </a:p>
          <a:p>
            <a:r>
              <a:rPr lang="en-US" sz="1700" dirty="0" smtClean="0"/>
              <a:t>Supports </a:t>
            </a:r>
            <a:r>
              <a:rPr lang="en-US" sz="1700" dirty="0" smtClean="0"/>
              <a:t>single hops or </a:t>
            </a:r>
            <a:r>
              <a:rPr lang="en-US" sz="1700" dirty="0" err="1" smtClean="0"/>
              <a:t>multihops</a:t>
            </a:r>
            <a:endParaRPr lang="en-US" sz="1700" dirty="0" smtClean="0"/>
          </a:p>
          <a:p>
            <a:r>
              <a:rPr lang="en-US" sz="1700" dirty="0" smtClean="0"/>
              <a:t>Unknown Cause </a:t>
            </a:r>
          </a:p>
          <a:p>
            <a:r>
              <a:rPr lang="en-US" sz="1700" dirty="0" smtClean="0"/>
              <a:t>Long Distance </a:t>
            </a:r>
            <a:r>
              <a:rPr lang="en-US" sz="1700" dirty="0" err="1" smtClean="0"/>
              <a:t>Comm</a:t>
            </a:r>
            <a:r>
              <a:rPr lang="en-US" sz="1700" dirty="0" smtClean="0"/>
              <a:t> past 1,200mi has various theories</a:t>
            </a:r>
            <a:endParaRPr lang="en-US" sz="1700" dirty="0"/>
          </a:p>
          <a:p>
            <a:endParaRPr lang="en-US" dirty="0"/>
          </a:p>
        </p:txBody>
      </p:sp>
      <p:sp>
        <p:nvSpPr>
          <p:cNvPr id="4" name="AutoShape 2" descr="Image result for sporadic e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Image result for sporadic 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45" y="4102259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558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1110</Words>
  <Application>Microsoft Office PowerPoint</Application>
  <PresentationFormat>Widescreen</PresentationFormat>
  <Paragraphs>157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Bernard MT Condensed</vt:lpstr>
      <vt:lpstr>Calibri</vt:lpstr>
      <vt:lpstr>Calibri Light</vt:lpstr>
      <vt:lpstr>Cooper Black</vt:lpstr>
      <vt:lpstr>Office Theme</vt:lpstr>
      <vt:lpstr>The Road to 6 Meters “It’s The Magic Band”  </vt:lpstr>
      <vt:lpstr>Why 6 Meters? “Any time I went on that band I heard nothing…” </vt:lpstr>
      <vt:lpstr>What are those letters and numbers I hear sent instead of a signal report?? Maidenhead Locator System </vt:lpstr>
      <vt:lpstr>PowerPoint Presentation</vt:lpstr>
      <vt:lpstr>ARRL VUCC 50mhz</vt:lpstr>
      <vt:lpstr>What Frequencies?   What Modes?</vt:lpstr>
      <vt:lpstr>PowerPoint Presentation</vt:lpstr>
      <vt:lpstr>Most Common 6m Propagation Types</vt:lpstr>
      <vt:lpstr>Sporadic E Propagation – a.k.a Es</vt:lpstr>
      <vt:lpstr>Tropospheric Ducting aka “Tropo”</vt:lpstr>
      <vt:lpstr>Auroral Propagation</vt:lpstr>
      <vt:lpstr>Back Scatter</vt:lpstr>
      <vt:lpstr>Meteor Scatter</vt:lpstr>
      <vt:lpstr>W4ALF STATS ON 6 Meters</vt:lpstr>
      <vt:lpstr>W4ALF STATS ON 6 Meters</vt:lpstr>
      <vt:lpstr>PowerPoint Presentation</vt:lpstr>
      <vt:lpstr>PowerPoint Presentation</vt:lpstr>
      <vt:lpstr>PowerPoint Presentation</vt:lpstr>
      <vt:lpstr>W4ALF STATS ON 6 Meters – When?</vt:lpstr>
      <vt:lpstr>Clublog.org STATS ON 6 Meters – When?</vt:lpstr>
      <vt:lpstr>How do I know when to be on?</vt:lpstr>
      <vt:lpstr>DxMaps.com is your friend…</vt:lpstr>
      <vt:lpstr>FT8 &amp; WSJT-X Software</vt:lpstr>
      <vt:lpstr>FT8 &amp; WSJT-X Software</vt:lpstr>
      <vt:lpstr>The End – Go operate 6M!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to 6 Meters “The Magic Band”</dc:title>
  <dc:creator>Chichi</dc:creator>
  <cp:lastModifiedBy>Chichi</cp:lastModifiedBy>
  <cp:revision>71</cp:revision>
  <dcterms:created xsi:type="dcterms:W3CDTF">2018-05-03T18:17:35Z</dcterms:created>
  <dcterms:modified xsi:type="dcterms:W3CDTF">2018-05-14T15:05:04Z</dcterms:modified>
</cp:coreProperties>
</file>